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62" r:id="rId4"/>
    <p:sldId id="259" r:id="rId5"/>
    <p:sldId id="264" r:id="rId6"/>
    <p:sldId id="265" r:id="rId7"/>
    <p:sldId id="268" r:id="rId8"/>
    <p:sldId id="275" r:id="rId9"/>
    <p:sldId id="271" r:id="rId10"/>
    <p:sldId id="266" r:id="rId11"/>
    <p:sldId id="270" r:id="rId12"/>
    <p:sldId id="269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1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4011EF-2F20-0042-A8FA-F515BE473CB1}" type="doc">
      <dgm:prSet loTypeId="urn:microsoft.com/office/officeart/2005/8/layout/venn2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69C709F-F69E-FF48-B3F9-B3ED5BA65BE2}">
      <dgm:prSet phldrT="[Text]"/>
      <dgm:spPr/>
      <dgm:t>
        <a:bodyPr/>
        <a:lstStyle/>
        <a:p>
          <a:r>
            <a:rPr lang="en-US" dirty="0" smtClean="0"/>
            <a:t>Nice to Know</a:t>
          </a:r>
          <a:endParaRPr lang="en-US" dirty="0"/>
        </a:p>
      </dgm:t>
    </dgm:pt>
    <dgm:pt modelId="{B52C87EA-1C06-6946-9EB2-262541FAE5D0}" type="parTrans" cxnId="{3CA2380A-A51C-BC4A-B264-DCB7ABDD903C}">
      <dgm:prSet/>
      <dgm:spPr/>
      <dgm:t>
        <a:bodyPr/>
        <a:lstStyle/>
        <a:p>
          <a:endParaRPr lang="en-US"/>
        </a:p>
      </dgm:t>
    </dgm:pt>
    <dgm:pt modelId="{5DE8021C-EEF2-4044-8510-80AB95E559AB}" type="sibTrans" cxnId="{3CA2380A-A51C-BC4A-B264-DCB7ABDD903C}">
      <dgm:prSet/>
      <dgm:spPr/>
      <dgm:t>
        <a:bodyPr/>
        <a:lstStyle/>
        <a:p>
          <a:endParaRPr lang="en-US"/>
        </a:p>
      </dgm:t>
    </dgm:pt>
    <dgm:pt modelId="{69B73481-3F05-9D4D-B9F6-06E9A297F146}">
      <dgm:prSet phldrT="[Text]"/>
      <dgm:spPr/>
      <dgm:t>
        <a:bodyPr/>
        <a:lstStyle/>
        <a:p>
          <a:r>
            <a:rPr lang="en-US" dirty="0" smtClean="0"/>
            <a:t>Supplemental</a:t>
          </a:r>
          <a:endParaRPr lang="en-US" dirty="0"/>
        </a:p>
      </dgm:t>
    </dgm:pt>
    <dgm:pt modelId="{548C46C5-C3EB-2C41-922E-BC7152D5A30A}" type="parTrans" cxnId="{B964F806-CAA1-BD43-91BC-5E795AB0AACD}">
      <dgm:prSet/>
      <dgm:spPr/>
      <dgm:t>
        <a:bodyPr/>
        <a:lstStyle/>
        <a:p>
          <a:endParaRPr lang="en-US"/>
        </a:p>
      </dgm:t>
    </dgm:pt>
    <dgm:pt modelId="{695D7CCE-4374-CF4A-90E6-01A95B896DD9}" type="sibTrans" cxnId="{B964F806-CAA1-BD43-91BC-5E795AB0AACD}">
      <dgm:prSet/>
      <dgm:spPr/>
      <dgm:t>
        <a:bodyPr/>
        <a:lstStyle/>
        <a:p>
          <a:endParaRPr lang="en-US"/>
        </a:p>
      </dgm:t>
    </dgm:pt>
    <dgm:pt modelId="{C442A996-1ABB-2D4F-BA78-9217E95346FB}">
      <dgm:prSet phldrT="[Text]"/>
      <dgm:spPr/>
      <dgm:t>
        <a:bodyPr/>
        <a:lstStyle/>
        <a:p>
          <a:r>
            <a:rPr lang="en-US" dirty="0" smtClean="0"/>
            <a:t>Essential</a:t>
          </a:r>
          <a:endParaRPr lang="en-US" dirty="0"/>
        </a:p>
      </dgm:t>
    </dgm:pt>
    <dgm:pt modelId="{AC2F2D65-DA48-BC48-845D-EEE0760F6D35}" type="parTrans" cxnId="{58F113F0-BBB9-4F46-99EE-876FD0D68CC8}">
      <dgm:prSet/>
      <dgm:spPr/>
      <dgm:t>
        <a:bodyPr/>
        <a:lstStyle/>
        <a:p>
          <a:endParaRPr lang="en-US"/>
        </a:p>
      </dgm:t>
    </dgm:pt>
    <dgm:pt modelId="{441E4DB3-5C2D-904D-AC0D-D5F14266EEE6}" type="sibTrans" cxnId="{58F113F0-BBB9-4F46-99EE-876FD0D68CC8}">
      <dgm:prSet/>
      <dgm:spPr/>
      <dgm:t>
        <a:bodyPr/>
        <a:lstStyle/>
        <a:p>
          <a:endParaRPr lang="en-US"/>
        </a:p>
      </dgm:t>
    </dgm:pt>
    <dgm:pt modelId="{8EDCD43B-F341-1346-96D4-5DE8A5B7817E}" type="pres">
      <dgm:prSet presAssocID="{EC4011EF-2F20-0042-A8FA-F515BE473CB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7B31A2-CBA0-9145-8D25-7EE4A3489FCF}" type="pres">
      <dgm:prSet presAssocID="{EC4011EF-2F20-0042-A8FA-F515BE473CB1}" presName="comp1" presStyleCnt="0"/>
      <dgm:spPr/>
    </dgm:pt>
    <dgm:pt modelId="{2899461B-D0C6-EC4A-B920-4685A7FDBCEE}" type="pres">
      <dgm:prSet presAssocID="{EC4011EF-2F20-0042-A8FA-F515BE473CB1}" presName="circle1" presStyleLbl="node1" presStyleIdx="0" presStyleCnt="3"/>
      <dgm:spPr/>
      <dgm:t>
        <a:bodyPr/>
        <a:lstStyle/>
        <a:p>
          <a:endParaRPr lang="en-US"/>
        </a:p>
      </dgm:t>
    </dgm:pt>
    <dgm:pt modelId="{4B6DE9B5-CBF6-514C-8EC7-D4E0A81151D3}" type="pres">
      <dgm:prSet presAssocID="{EC4011EF-2F20-0042-A8FA-F515BE473CB1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14241-E780-DA43-84D9-309A3331D060}" type="pres">
      <dgm:prSet presAssocID="{EC4011EF-2F20-0042-A8FA-F515BE473CB1}" presName="comp2" presStyleCnt="0"/>
      <dgm:spPr/>
    </dgm:pt>
    <dgm:pt modelId="{943C2FB2-7B0F-EE40-BDDE-9B3680114DFB}" type="pres">
      <dgm:prSet presAssocID="{EC4011EF-2F20-0042-A8FA-F515BE473CB1}" presName="circle2" presStyleLbl="node1" presStyleIdx="1" presStyleCnt="3"/>
      <dgm:spPr/>
      <dgm:t>
        <a:bodyPr/>
        <a:lstStyle/>
        <a:p>
          <a:endParaRPr lang="en-US"/>
        </a:p>
      </dgm:t>
    </dgm:pt>
    <dgm:pt modelId="{7B1BA037-9EE5-F648-9C07-1AAB9A4283FE}" type="pres">
      <dgm:prSet presAssocID="{EC4011EF-2F20-0042-A8FA-F515BE473CB1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0A51B-0998-BB41-A3E0-8129E6631248}" type="pres">
      <dgm:prSet presAssocID="{EC4011EF-2F20-0042-A8FA-F515BE473CB1}" presName="comp3" presStyleCnt="0"/>
      <dgm:spPr/>
    </dgm:pt>
    <dgm:pt modelId="{666E352C-F79D-B944-A9DE-AA4E91A417B1}" type="pres">
      <dgm:prSet presAssocID="{EC4011EF-2F20-0042-A8FA-F515BE473CB1}" presName="circle3" presStyleLbl="node1" presStyleIdx="2" presStyleCnt="3"/>
      <dgm:spPr/>
      <dgm:t>
        <a:bodyPr/>
        <a:lstStyle/>
        <a:p>
          <a:endParaRPr lang="en-US"/>
        </a:p>
      </dgm:t>
    </dgm:pt>
    <dgm:pt modelId="{984A2D2B-1590-BF4F-8798-84436F2B2F16}" type="pres">
      <dgm:prSet presAssocID="{EC4011EF-2F20-0042-A8FA-F515BE473CB1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F0B4B7-4B57-0945-A100-5D96F928830B}" type="presOf" srcId="{369C709F-F69E-FF48-B3F9-B3ED5BA65BE2}" destId="{2899461B-D0C6-EC4A-B920-4685A7FDBCEE}" srcOrd="0" destOrd="0" presId="urn:microsoft.com/office/officeart/2005/8/layout/venn2"/>
    <dgm:cxn modelId="{BE0E9E9A-2736-7E4B-A685-B2780AEA814F}" type="presOf" srcId="{69B73481-3F05-9D4D-B9F6-06E9A297F146}" destId="{943C2FB2-7B0F-EE40-BDDE-9B3680114DFB}" srcOrd="0" destOrd="0" presId="urn:microsoft.com/office/officeart/2005/8/layout/venn2"/>
    <dgm:cxn modelId="{B964F806-CAA1-BD43-91BC-5E795AB0AACD}" srcId="{EC4011EF-2F20-0042-A8FA-F515BE473CB1}" destId="{69B73481-3F05-9D4D-B9F6-06E9A297F146}" srcOrd="1" destOrd="0" parTransId="{548C46C5-C3EB-2C41-922E-BC7152D5A30A}" sibTransId="{695D7CCE-4374-CF4A-90E6-01A95B896DD9}"/>
    <dgm:cxn modelId="{F9AF4C6E-0F3A-4240-BC9B-87F202A210BC}" type="presOf" srcId="{C442A996-1ABB-2D4F-BA78-9217E95346FB}" destId="{666E352C-F79D-B944-A9DE-AA4E91A417B1}" srcOrd="0" destOrd="0" presId="urn:microsoft.com/office/officeart/2005/8/layout/venn2"/>
    <dgm:cxn modelId="{56805E36-141E-9C46-9837-6E3BDCDF8545}" type="presOf" srcId="{EC4011EF-2F20-0042-A8FA-F515BE473CB1}" destId="{8EDCD43B-F341-1346-96D4-5DE8A5B7817E}" srcOrd="0" destOrd="0" presId="urn:microsoft.com/office/officeart/2005/8/layout/venn2"/>
    <dgm:cxn modelId="{58F113F0-BBB9-4F46-99EE-876FD0D68CC8}" srcId="{EC4011EF-2F20-0042-A8FA-F515BE473CB1}" destId="{C442A996-1ABB-2D4F-BA78-9217E95346FB}" srcOrd="2" destOrd="0" parTransId="{AC2F2D65-DA48-BC48-845D-EEE0760F6D35}" sibTransId="{441E4DB3-5C2D-904D-AC0D-D5F14266EEE6}"/>
    <dgm:cxn modelId="{FBA7661E-B395-9D4C-B77C-EEFF215DC1A1}" type="presOf" srcId="{C442A996-1ABB-2D4F-BA78-9217E95346FB}" destId="{984A2D2B-1590-BF4F-8798-84436F2B2F16}" srcOrd="1" destOrd="0" presId="urn:microsoft.com/office/officeart/2005/8/layout/venn2"/>
    <dgm:cxn modelId="{3CA2380A-A51C-BC4A-B264-DCB7ABDD903C}" srcId="{EC4011EF-2F20-0042-A8FA-F515BE473CB1}" destId="{369C709F-F69E-FF48-B3F9-B3ED5BA65BE2}" srcOrd="0" destOrd="0" parTransId="{B52C87EA-1C06-6946-9EB2-262541FAE5D0}" sibTransId="{5DE8021C-EEF2-4044-8510-80AB95E559AB}"/>
    <dgm:cxn modelId="{2A9E96DD-E0F6-B746-8F0E-1A14EB1D1394}" type="presOf" srcId="{69B73481-3F05-9D4D-B9F6-06E9A297F146}" destId="{7B1BA037-9EE5-F648-9C07-1AAB9A4283FE}" srcOrd="1" destOrd="0" presId="urn:microsoft.com/office/officeart/2005/8/layout/venn2"/>
    <dgm:cxn modelId="{9D1B4D88-74A6-5447-BF47-7F33BC078C12}" type="presOf" srcId="{369C709F-F69E-FF48-B3F9-B3ED5BA65BE2}" destId="{4B6DE9B5-CBF6-514C-8EC7-D4E0A81151D3}" srcOrd="1" destOrd="0" presId="urn:microsoft.com/office/officeart/2005/8/layout/venn2"/>
    <dgm:cxn modelId="{57AB79F1-35C3-5D4A-85A9-76A3043A4250}" type="presParOf" srcId="{8EDCD43B-F341-1346-96D4-5DE8A5B7817E}" destId="{CA7B31A2-CBA0-9145-8D25-7EE4A3489FCF}" srcOrd="0" destOrd="0" presId="urn:microsoft.com/office/officeart/2005/8/layout/venn2"/>
    <dgm:cxn modelId="{3370479A-BE5C-F04B-A0E9-B9170CAE6601}" type="presParOf" srcId="{CA7B31A2-CBA0-9145-8D25-7EE4A3489FCF}" destId="{2899461B-D0C6-EC4A-B920-4685A7FDBCEE}" srcOrd="0" destOrd="0" presId="urn:microsoft.com/office/officeart/2005/8/layout/venn2"/>
    <dgm:cxn modelId="{E110BAAD-00B1-5240-A12A-67352769339F}" type="presParOf" srcId="{CA7B31A2-CBA0-9145-8D25-7EE4A3489FCF}" destId="{4B6DE9B5-CBF6-514C-8EC7-D4E0A81151D3}" srcOrd="1" destOrd="0" presId="urn:microsoft.com/office/officeart/2005/8/layout/venn2"/>
    <dgm:cxn modelId="{5FB8DC9B-7FA0-C043-A8D7-5FDFB21E0384}" type="presParOf" srcId="{8EDCD43B-F341-1346-96D4-5DE8A5B7817E}" destId="{05814241-E780-DA43-84D9-309A3331D060}" srcOrd="1" destOrd="0" presId="urn:microsoft.com/office/officeart/2005/8/layout/venn2"/>
    <dgm:cxn modelId="{812B9158-D576-C247-9414-3793531E9ECB}" type="presParOf" srcId="{05814241-E780-DA43-84D9-309A3331D060}" destId="{943C2FB2-7B0F-EE40-BDDE-9B3680114DFB}" srcOrd="0" destOrd="0" presId="urn:microsoft.com/office/officeart/2005/8/layout/venn2"/>
    <dgm:cxn modelId="{6D473DAF-AC27-2547-B28A-22CFD32B5C0C}" type="presParOf" srcId="{05814241-E780-DA43-84D9-309A3331D060}" destId="{7B1BA037-9EE5-F648-9C07-1AAB9A4283FE}" srcOrd="1" destOrd="0" presId="urn:microsoft.com/office/officeart/2005/8/layout/venn2"/>
    <dgm:cxn modelId="{D4825144-2E6C-BD44-8088-672899B02F8F}" type="presParOf" srcId="{8EDCD43B-F341-1346-96D4-5DE8A5B7817E}" destId="{C550A51B-0998-BB41-A3E0-8129E6631248}" srcOrd="2" destOrd="0" presId="urn:microsoft.com/office/officeart/2005/8/layout/venn2"/>
    <dgm:cxn modelId="{6931B42F-274C-DD4B-8CF5-97BD231E8D40}" type="presParOf" srcId="{C550A51B-0998-BB41-A3E0-8129E6631248}" destId="{666E352C-F79D-B944-A9DE-AA4E91A417B1}" srcOrd="0" destOrd="0" presId="urn:microsoft.com/office/officeart/2005/8/layout/venn2"/>
    <dgm:cxn modelId="{D7C73EF1-0EA6-8F4D-B280-3A84B85AFF2E}" type="presParOf" srcId="{C550A51B-0998-BB41-A3E0-8129E6631248}" destId="{984A2D2B-1590-BF4F-8798-84436F2B2F1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99461B-D0C6-EC4A-B920-4685A7FDBCEE}">
      <dsp:nvSpPr>
        <dsp:cNvPr id="0" name=""/>
        <dsp:cNvSpPr/>
      </dsp:nvSpPr>
      <dsp:spPr>
        <a:xfrm>
          <a:off x="1905000" y="0"/>
          <a:ext cx="4114800" cy="41148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Nice to Know</a:t>
          </a:r>
          <a:endParaRPr lang="en-US" sz="1800" kern="1200" dirty="0"/>
        </a:p>
      </dsp:txBody>
      <dsp:txXfrm>
        <a:off x="3243338" y="205739"/>
        <a:ext cx="1438122" cy="617220"/>
      </dsp:txXfrm>
    </dsp:sp>
    <dsp:sp modelId="{943C2FB2-7B0F-EE40-BDDE-9B3680114DFB}">
      <dsp:nvSpPr>
        <dsp:cNvPr id="0" name=""/>
        <dsp:cNvSpPr/>
      </dsp:nvSpPr>
      <dsp:spPr>
        <a:xfrm>
          <a:off x="2419349" y="1028699"/>
          <a:ext cx="3086100" cy="3086100"/>
        </a:xfrm>
        <a:prstGeom prst="ellipse">
          <a:avLst/>
        </a:prstGeom>
        <a:gradFill rotWithShape="0">
          <a:gsLst>
            <a:gs pos="0">
              <a:schemeClr val="accent4">
                <a:hueOff val="4706656"/>
                <a:satOff val="-11638"/>
                <a:lumOff val="-6177"/>
                <a:alphaOff val="0"/>
                <a:shade val="85000"/>
              </a:schemeClr>
            </a:gs>
            <a:gs pos="100000">
              <a:schemeClr val="accent4">
                <a:hueOff val="4706656"/>
                <a:satOff val="-11638"/>
                <a:lumOff val="-6177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Supplemental</a:t>
          </a:r>
          <a:endParaRPr lang="en-US" sz="1800" kern="1200" dirty="0"/>
        </a:p>
      </dsp:txBody>
      <dsp:txXfrm>
        <a:off x="3243338" y="1221581"/>
        <a:ext cx="1438122" cy="578643"/>
      </dsp:txXfrm>
    </dsp:sp>
    <dsp:sp modelId="{666E352C-F79D-B944-A9DE-AA4E91A417B1}">
      <dsp:nvSpPr>
        <dsp:cNvPr id="0" name=""/>
        <dsp:cNvSpPr/>
      </dsp:nvSpPr>
      <dsp:spPr>
        <a:xfrm>
          <a:off x="2933699" y="2057400"/>
          <a:ext cx="2057400" cy="2057400"/>
        </a:xfrm>
        <a:prstGeom prst="ellipse">
          <a:avLst/>
        </a:prstGeom>
        <a:gradFill rotWithShape="0">
          <a:gsLst>
            <a:gs pos="0">
              <a:schemeClr val="accent4">
                <a:hueOff val="9413311"/>
                <a:satOff val="-23276"/>
                <a:lumOff val="-12353"/>
                <a:alphaOff val="0"/>
                <a:shade val="85000"/>
              </a:schemeClr>
            </a:gs>
            <a:gs pos="100000">
              <a:schemeClr val="accent4">
                <a:hueOff val="9413311"/>
                <a:satOff val="-23276"/>
                <a:lumOff val="-12353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Essential</a:t>
          </a:r>
          <a:endParaRPr lang="en-US" sz="1800" kern="1200" dirty="0"/>
        </a:p>
      </dsp:txBody>
      <dsp:txXfrm>
        <a:off x="3234999" y="2571750"/>
        <a:ext cx="1454801" cy="1028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904CE-578C-CD4A-B877-8038D4AE94C6}" type="datetimeFigureOut">
              <a:rPr lang="en-US" smtClean="0"/>
              <a:t>8/13/12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388CF-A20E-8544-8FCD-091D89EC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00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NeSA</a:t>
            </a:r>
            <a:r>
              <a:rPr lang="en-US" baseline="0" dirty="0" smtClean="0"/>
              <a:t> – prioritize		</a:t>
            </a:r>
          </a:p>
          <a:p>
            <a:r>
              <a:rPr lang="en-US" baseline="0" dirty="0" smtClean="0"/>
              <a:t>Non-</a:t>
            </a:r>
            <a:r>
              <a:rPr lang="en-US" baseline="0" dirty="0" err="1" smtClean="0"/>
              <a:t>NeSA</a:t>
            </a:r>
            <a:r>
              <a:rPr lang="en-US" baseline="0" dirty="0" smtClean="0"/>
              <a:t> – help 1-2 questions, gap students, retention, motivation</a:t>
            </a:r>
          </a:p>
          <a:p>
            <a:r>
              <a:rPr lang="en-US" baseline="0" dirty="0" smtClean="0"/>
              <a:t>LA – stared standards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99A5-F63F-8B48-B056-62028FBDB2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13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CE1909B4-C074-764F-9FBB-1C718C78D93D}" type="datetimeFigureOut">
              <a:rPr lang="en-US" smtClean="0"/>
              <a:t>8/13/12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6880BA0-A795-9B4C-B72C-AC560ECCEB1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Macintosh%20HD:Users:Lenny:Desktop:Lenny:Lenny%202.13.09:data%20retreat:Graph%20types:graph%20types%20word%202003.doc!OLE_LINK1" TargetMode="External"/><Relationship Id="rId4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Boone Central Schools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Curriculum &amp; Instruction 2012-2013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59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8" b="12868"/>
          <a:stretch>
            <a:fillRect/>
          </a:stretch>
        </p:blipFill>
        <p:spPr bwMode="auto"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460479" y="6193537"/>
            <a:ext cx="5123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*Copied from the Leadership and Learning Center</a:t>
            </a:r>
          </a:p>
        </p:txBody>
      </p:sp>
    </p:spTree>
    <p:extLst>
      <p:ext uri="{BB962C8B-B14F-4D97-AF65-F5344CB8AC3E}">
        <p14:creationId xmlns:p14="http://schemas.microsoft.com/office/powerpoint/2010/main" val="136921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119702"/>
            <a:ext cx="7924800" cy="359529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Remember what was accomplished last year</a:t>
            </a:r>
          </a:p>
          <a:p>
            <a:r>
              <a:rPr lang="en-US" sz="3200" dirty="0" smtClean="0"/>
              <a:t>Improve upon successes</a:t>
            </a:r>
          </a:p>
          <a:p>
            <a:r>
              <a:rPr lang="en-US" sz="3200" dirty="0" smtClean="0"/>
              <a:t>Focus on Student Learning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5272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50922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Sit in groups of 5-6</a:t>
            </a:r>
          </a:p>
          <a:p>
            <a:endParaRPr lang="en-US" sz="2800" dirty="0" smtClean="0"/>
          </a:p>
          <a:p>
            <a:r>
              <a:rPr lang="en-US" sz="2800" dirty="0" smtClean="0"/>
              <a:t>Keep your </a:t>
            </a:r>
            <a:r>
              <a:rPr lang="en-US" sz="2800" dirty="0" err="1" smtClean="0"/>
              <a:t>iPad</a:t>
            </a:r>
            <a:r>
              <a:rPr lang="en-US" sz="2800" dirty="0" smtClean="0"/>
              <a:t> or laptop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Go to</a:t>
            </a:r>
            <a:r>
              <a:rPr lang="en-US" sz="2800" dirty="0" smtClean="0"/>
              <a:t>: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http</a:t>
            </a:r>
            <a:r>
              <a:rPr lang="en-US" sz="2800" dirty="0" smtClean="0"/>
              <a:t>://boonecentraldata.wikispaces.com/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Open the Link on Top: August 13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Form</a:t>
            </a:r>
          </a:p>
        </p:txBody>
      </p:sp>
    </p:spTree>
    <p:extLst>
      <p:ext uri="{BB962C8B-B14F-4D97-AF65-F5344CB8AC3E}">
        <p14:creationId xmlns:p14="http://schemas.microsoft.com/office/powerpoint/2010/main" val="92022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947834"/>
            <a:ext cx="7924800" cy="37671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On your </a:t>
            </a:r>
            <a:r>
              <a:rPr lang="en-US" sz="2800" dirty="0" err="1" smtClean="0"/>
              <a:t>iPad</a:t>
            </a:r>
            <a:r>
              <a:rPr lang="en-US" sz="2800" dirty="0" smtClean="0"/>
              <a:t> or laptop…</a:t>
            </a:r>
          </a:p>
          <a:p>
            <a:r>
              <a:rPr lang="en-US" sz="2800" dirty="0" smtClean="0"/>
              <a:t>Go to:  http</a:t>
            </a:r>
            <a:r>
              <a:rPr lang="en-US" sz="2800" dirty="0"/>
              <a:t>://</a:t>
            </a:r>
            <a:r>
              <a:rPr lang="en-US" sz="2800" dirty="0" err="1"/>
              <a:t>boonecentraldata.wikispaces.com</a:t>
            </a:r>
            <a:endParaRPr lang="en-US" sz="2800" dirty="0" smtClean="0"/>
          </a:p>
          <a:p>
            <a:r>
              <a:rPr lang="en-US" sz="2800" dirty="0" smtClean="0"/>
              <a:t>Open the August 13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Form</a:t>
            </a:r>
          </a:p>
          <a:p>
            <a:r>
              <a:rPr lang="en-US" sz="2800" dirty="0" smtClean="0"/>
              <a:t>Discuss each topic and list in your groups</a:t>
            </a:r>
          </a:p>
          <a:p>
            <a:r>
              <a:rPr lang="en-US" sz="2800" dirty="0" smtClean="0"/>
              <a:t>Select the three (3) from each group that your group believe are the most important in promoting student learning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8759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394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We will come back together at 11:</a:t>
            </a:r>
            <a:r>
              <a:rPr lang="en-US" dirty="0" smtClean="0"/>
              <a:t>55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36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Marzano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157894"/>
            <a:ext cx="7924800" cy="355710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Implementing one (1) effective strategy can improve student learning by nine (9) percentile points in one year.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984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Back…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8" b="12868"/>
          <a:stretch>
            <a:fillRect/>
          </a:stretch>
        </p:blipFill>
        <p:spPr bwMode="auto"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460479" y="6193537"/>
            <a:ext cx="5123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*Copied from the Leadership and Learning Center</a:t>
            </a:r>
          </a:p>
        </p:txBody>
      </p:sp>
    </p:spTree>
    <p:extLst>
      <p:ext uri="{BB962C8B-B14F-4D97-AF65-F5344CB8AC3E}">
        <p14:creationId xmlns:p14="http://schemas.microsoft.com/office/powerpoint/2010/main" val="125403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at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62110699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305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/>
              <a:t>Year 1:  What is Being Taught and When</a:t>
            </a:r>
            <a:r>
              <a:rPr lang="en-US" sz="2800" dirty="0" smtClean="0">
                <a:effectLst/>
              </a:rPr>
              <a:t> </a:t>
            </a:r>
            <a:endParaRPr lang="en-US" sz="2800" dirty="0" smtClean="0"/>
          </a:p>
          <a:p>
            <a:pPr lvl="1"/>
            <a:r>
              <a:rPr lang="en-US" sz="2400" dirty="0" smtClean="0"/>
              <a:t>Effective and Efficient</a:t>
            </a:r>
          </a:p>
          <a:p>
            <a:pPr lvl="1"/>
            <a:r>
              <a:rPr lang="en-US" sz="2400" dirty="0" smtClean="0"/>
              <a:t>Awareness</a:t>
            </a:r>
          </a:p>
          <a:p>
            <a:pPr lvl="1"/>
            <a:r>
              <a:rPr lang="en-US" sz="2400" dirty="0" smtClean="0"/>
              <a:t>Alignment to Standards </a:t>
            </a:r>
          </a:p>
          <a:p>
            <a:r>
              <a:rPr lang="en-US" sz="2800" dirty="0"/>
              <a:t>Year 2:  Data Analysis</a:t>
            </a:r>
            <a:r>
              <a:rPr lang="en-US" sz="2800" dirty="0" smtClean="0">
                <a:effectLst/>
              </a:rPr>
              <a:t> </a:t>
            </a:r>
          </a:p>
          <a:p>
            <a:pPr lvl="1"/>
            <a:r>
              <a:rPr lang="en-US" sz="2400" dirty="0" smtClean="0"/>
              <a:t>Unified </a:t>
            </a:r>
            <a:r>
              <a:rPr lang="en-US" sz="2400" dirty="0"/>
              <a:t>throughout the District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pic>
        <p:nvPicPr>
          <p:cNvPr id="2" name="Picture 1" descr="BU00525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612" y="2572804"/>
            <a:ext cx="3121256" cy="278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5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accomplished…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Standard alignment</a:t>
            </a:r>
          </a:p>
          <a:p>
            <a:r>
              <a:rPr lang="en-US" sz="2400" dirty="0" smtClean="0"/>
              <a:t>Identify “bubble” students</a:t>
            </a:r>
          </a:p>
          <a:p>
            <a:r>
              <a:rPr lang="en-US" sz="2400" dirty="0" smtClean="0"/>
              <a:t>Increase knowledge of NeSA assessments</a:t>
            </a:r>
          </a:p>
          <a:p>
            <a:r>
              <a:rPr lang="en-US" sz="2400" dirty="0" smtClean="0"/>
              <a:t>Improve student test taking skills</a:t>
            </a:r>
          </a:p>
          <a:p>
            <a:r>
              <a:rPr lang="en-US" sz="2400" dirty="0" smtClean="0"/>
              <a:t>Increase student motivation for NeSA assessments </a:t>
            </a:r>
          </a:p>
          <a:p>
            <a:r>
              <a:rPr lang="en-US" sz="2400" dirty="0" smtClean="0"/>
              <a:t>Continue developing professional learning communities</a:t>
            </a:r>
          </a:p>
          <a:p>
            <a:r>
              <a:rPr lang="en-US" sz="2400" dirty="0" smtClean="0"/>
              <a:t>Build a foundation for the use of data</a:t>
            </a:r>
          </a:p>
          <a:p>
            <a:r>
              <a:rPr lang="en-US" sz="2400" dirty="0" smtClean="0"/>
              <a:t>Explore Check 4 Learning (C4L)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7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Scores 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1881123" y="1600200"/>
          <a:ext cx="5381754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" r:id="rId3" imgW="6096000" imgH="4660900" progId="Word.Document.12">
                  <p:link updateAutomatic="1"/>
                </p:oleObj>
              </mc:Choice>
              <mc:Fallback>
                <p:oleObj name="Document" r:id="rId3" imgW="6096000" imgH="46609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23" y="1600200"/>
                        <a:ext cx="5381754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8929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In </a:t>
            </a:r>
            <a:r>
              <a:rPr lang="en-US" dirty="0" smtClean="0"/>
              <a:t>Your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976478"/>
            <a:ext cx="7924800" cy="373852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1 – Prediction</a:t>
            </a:r>
          </a:p>
          <a:p>
            <a:pPr lvl="1"/>
            <a:r>
              <a:rPr lang="en-US" sz="3200" dirty="0" smtClean="0"/>
              <a:t>perspectives</a:t>
            </a:r>
            <a:r>
              <a:rPr lang="en-US" sz="3200" dirty="0"/>
              <a:t>, beliefs, assumptions, predictions, possibilities, questions, and expectations</a:t>
            </a:r>
          </a:p>
          <a:p>
            <a:pPr marL="0" indent="0">
              <a:buNone/>
            </a:pPr>
            <a:r>
              <a:rPr lang="en-US" sz="3200" dirty="0" smtClean="0"/>
              <a:t>1 – Observation</a:t>
            </a:r>
          </a:p>
          <a:p>
            <a:pPr lvl="1"/>
            <a:r>
              <a:rPr lang="en-US" sz="3200" dirty="0" smtClean="0"/>
              <a:t>Analyzing </a:t>
            </a:r>
            <a:r>
              <a:rPr lang="en-US" sz="3200" dirty="0"/>
              <a:t>the data for patterns, trends, surprises, and new questions that “jump” out</a:t>
            </a:r>
          </a:p>
          <a:p>
            <a:pPr marL="0" indent="0">
              <a:buNone/>
            </a:pPr>
            <a:r>
              <a:rPr lang="en-US" sz="3200" dirty="0" smtClean="0"/>
              <a:t>1 – </a:t>
            </a:r>
            <a:r>
              <a:rPr lang="en-US" sz="3200" strike="sngStrike" dirty="0" smtClean="0"/>
              <a:t>Inference </a:t>
            </a:r>
            <a:r>
              <a:rPr lang="en-US" sz="3200" dirty="0" smtClean="0"/>
              <a:t>EXCITEMENT</a:t>
            </a:r>
            <a:endParaRPr lang="en-US" sz="3200" strike="sngStrike" dirty="0" smtClean="0"/>
          </a:p>
          <a:p>
            <a:pPr lvl="1"/>
            <a:r>
              <a:rPr lang="en-US" sz="3200" dirty="0" smtClean="0"/>
              <a:t>What is one thing you did that you believe had a positive effect on our test scores?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84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53284"/>
            <a:ext cx="7924800" cy="5361716"/>
          </a:xfrm>
        </p:spPr>
        <p:txBody>
          <a:bodyPr>
            <a:noAutofit/>
          </a:bodyPr>
          <a:lstStyle/>
          <a:p>
            <a:r>
              <a:rPr lang="en-US" sz="3000" dirty="0"/>
              <a:t>Standard alignment</a:t>
            </a:r>
          </a:p>
          <a:p>
            <a:r>
              <a:rPr lang="en-US" sz="3000" dirty="0"/>
              <a:t>Identify “bubble” students</a:t>
            </a:r>
          </a:p>
          <a:p>
            <a:r>
              <a:rPr lang="en-US" sz="3000" dirty="0"/>
              <a:t>Increase knowledge of NeSA assessments</a:t>
            </a:r>
          </a:p>
          <a:p>
            <a:r>
              <a:rPr lang="en-US" sz="3000" dirty="0"/>
              <a:t>Improve student test taking skills</a:t>
            </a:r>
          </a:p>
          <a:p>
            <a:r>
              <a:rPr lang="en-US" sz="3000" dirty="0"/>
              <a:t>Increase student motivation for NeSA assessments </a:t>
            </a:r>
          </a:p>
          <a:p>
            <a:r>
              <a:rPr lang="en-US" sz="3000" dirty="0"/>
              <a:t>Continue developing professional learning communities</a:t>
            </a:r>
          </a:p>
          <a:p>
            <a:r>
              <a:rPr lang="en-US" sz="3000" dirty="0"/>
              <a:t>Build a foundation for the use of data</a:t>
            </a:r>
          </a:p>
          <a:p>
            <a:r>
              <a:rPr lang="en-US" sz="3000" dirty="0"/>
              <a:t>Explore Check 4 Learning (C4L) </a:t>
            </a:r>
          </a:p>
        </p:txBody>
      </p:sp>
    </p:spTree>
    <p:extLst>
      <p:ext uri="{BB962C8B-B14F-4D97-AF65-F5344CB8AC3E}">
        <p14:creationId xmlns:p14="http://schemas.microsoft.com/office/powerpoint/2010/main" val="1989340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2012-2013 Test Scores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995574"/>
            <a:ext cx="7924800" cy="37194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Embargoed Test Data</a:t>
            </a:r>
          </a:p>
          <a:p>
            <a:pPr lvl="1"/>
            <a:r>
              <a:rPr lang="en-US" sz="2800" dirty="0" smtClean="0"/>
              <a:t>No Desegregation, </a:t>
            </a:r>
            <a:r>
              <a:rPr lang="en-US" sz="2800" dirty="0" err="1" smtClean="0"/>
              <a:t>NePAS</a:t>
            </a:r>
            <a:r>
              <a:rPr lang="en-US" sz="2800" dirty="0" smtClean="0"/>
              <a:t> or AYP Determinations</a:t>
            </a:r>
          </a:p>
          <a:p>
            <a:pPr lvl="1"/>
            <a:r>
              <a:rPr lang="en-US" sz="2800" dirty="0"/>
              <a:t>August 21</a:t>
            </a:r>
            <a:r>
              <a:rPr lang="en-US" sz="2800" baseline="30000" dirty="0"/>
              <a:t>st</a:t>
            </a:r>
            <a:r>
              <a:rPr lang="en-US" sz="2800" dirty="0"/>
              <a:t> </a:t>
            </a:r>
            <a:r>
              <a:rPr lang="en-US" sz="2800" dirty="0" smtClean="0"/>
              <a:t>- Public Release</a:t>
            </a:r>
          </a:p>
          <a:p>
            <a:r>
              <a:rPr lang="en-US" sz="2800" dirty="0"/>
              <a:t>Desegregation, </a:t>
            </a:r>
            <a:r>
              <a:rPr lang="en-US" sz="2800" dirty="0" err="1"/>
              <a:t>NePAS</a:t>
            </a:r>
            <a:r>
              <a:rPr lang="en-US" sz="2800" dirty="0"/>
              <a:t> &amp;</a:t>
            </a:r>
            <a:r>
              <a:rPr lang="en-US" sz="2800" dirty="0" smtClean="0"/>
              <a:t> </a:t>
            </a:r>
            <a:r>
              <a:rPr lang="en-US" sz="2800" dirty="0"/>
              <a:t>AYP </a:t>
            </a:r>
            <a:r>
              <a:rPr lang="en-US" sz="2800" dirty="0" smtClean="0"/>
              <a:t>Determinations</a:t>
            </a:r>
          </a:p>
          <a:p>
            <a:pPr lvl="1"/>
            <a:r>
              <a:rPr lang="en-US" sz="2800" dirty="0" smtClean="0"/>
              <a:t>October - Embargoed Release</a:t>
            </a:r>
          </a:p>
          <a:p>
            <a:pPr lvl="1"/>
            <a:r>
              <a:rPr lang="en-US" sz="2800" dirty="0" smtClean="0"/>
              <a:t>November - Public Release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376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376</TotalTime>
  <Words>385</Words>
  <Application>Microsoft Macintosh PowerPoint</Application>
  <PresentationFormat>On-screen Show (4:3)</PresentationFormat>
  <Paragraphs>74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Horizon</vt:lpstr>
      <vt:lpstr>Macintosh HD:Users:Lenny:Desktop:Lenny:Lenny 2.13.09:data retreat:Graph types:graph types word 2003.doc!OLE_LINK1</vt:lpstr>
      <vt:lpstr>Curriculum &amp; Instruction 2012-2013</vt:lpstr>
      <vt:lpstr>Looking Back…</vt:lpstr>
      <vt:lpstr>where we are at</vt:lpstr>
      <vt:lpstr>Goals</vt:lpstr>
      <vt:lpstr>What we accomplished…</vt:lpstr>
      <vt:lpstr>Test Scores </vt:lpstr>
      <vt:lpstr>Discuss In Your Groups</vt:lpstr>
      <vt:lpstr>PowerPoint Presentation</vt:lpstr>
      <vt:lpstr>2012-2013 Test Scores</vt:lpstr>
      <vt:lpstr>Sustainability </vt:lpstr>
      <vt:lpstr>Sustainability </vt:lpstr>
      <vt:lpstr>PowerPoint Presentation</vt:lpstr>
      <vt:lpstr>Sustainability </vt:lpstr>
      <vt:lpstr>We will come back together at 11:55 </vt:lpstr>
      <vt:lpstr>Dr. Marzano</vt:lpstr>
    </vt:vector>
  </TitlesOfParts>
  <Company>Boone Central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&amp; Instruction 2012-2013</dc:title>
  <dc:creator>Jimmy Feeney</dc:creator>
  <cp:lastModifiedBy>Jimmy Feeney</cp:lastModifiedBy>
  <cp:revision>16</cp:revision>
  <dcterms:created xsi:type="dcterms:W3CDTF">2012-08-13T09:39:47Z</dcterms:created>
  <dcterms:modified xsi:type="dcterms:W3CDTF">2012-08-13T16:06:55Z</dcterms:modified>
</cp:coreProperties>
</file>